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tta One" charset="1" panose="00000000000000000000"/>
      <p:regular r:id="rId19"/>
    </p:embeddedFont>
    <p:embeddedFont>
      <p:font typeface="Roboto Slab" charset="1" panose="00000000000000000000"/>
      <p:regular r:id="rId20"/>
    </p:embeddedFont>
    <p:embeddedFont>
      <p:font typeface="Roboto Slab Bold"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3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3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6.png" Type="http://schemas.openxmlformats.org/officeDocument/2006/relationships/image"/><Relationship Id="rId14" Target="../media/image17.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20.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1.jpe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4.png" Type="http://schemas.openxmlformats.org/officeDocument/2006/relationships/image"/><Relationship Id="rId14" Target="../media/image25.png" Type="http://schemas.openxmlformats.org/officeDocument/2006/relationships/image"/><Relationship Id="rId15" Target="../media/image26.png" Type="http://schemas.openxmlformats.org/officeDocument/2006/relationships/image"/><Relationship Id="rId16" Target="../media/image27.pn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8.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29.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1028700" y="1028700"/>
            <a:ext cx="1376371" cy="1376371"/>
          </a:xfrm>
          <a:custGeom>
            <a:avLst/>
            <a:gdLst/>
            <a:ahLst/>
            <a:cxnLst/>
            <a:rect r="r" b="b" t="t" l="l"/>
            <a:pathLst>
              <a:path h="1376371" w="1376371">
                <a:moveTo>
                  <a:pt x="0" y="0"/>
                </a:moveTo>
                <a:lnTo>
                  <a:pt x="1376371" y="0"/>
                </a:lnTo>
                <a:lnTo>
                  <a:pt x="1376371" y="1376371"/>
                </a:lnTo>
                <a:lnTo>
                  <a:pt x="0" y="13763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26311" y="6860515"/>
            <a:ext cx="11486393" cy="4795569"/>
          </a:xfrm>
          <a:custGeom>
            <a:avLst/>
            <a:gdLst/>
            <a:ahLst/>
            <a:cxnLst/>
            <a:rect r="r" b="b" t="t" l="l"/>
            <a:pathLst>
              <a:path h="4795569" w="11486393">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896434" y="496587"/>
            <a:ext cx="5820066" cy="5449037"/>
          </a:xfrm>
          <a:custGeom>
            <a:avLst/>
            <a:gdLst/>
            <a:ahLst/>
            <a:cxnLst/>
            <a:rect r="r" b="b" t="t" l="l"/>
            <a:pathLst>
              <a:path h="5449037" w="5820066">
                <a:moveTo>
                  <a:pt x="0" y="0"/>
                </a:moveTo>
                <a:lnTo>
                  <a:pt x="5820066" y="0"/>
                </a:lnTo>
                <a:lnTo>
                  <a:pt x="5820066" y="5449037"/>
                </a:lnTo>
                <a:lnTo>
                  <a:pt x="0" y="54490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4206947"/>
            <a:ext cx="12144581" cy="1958927"/>
          </a:xfrm>
          <a:prstGeom prst="rect">
            <a:avLst/>
          </a:prstGeom>
        </p:spPr>
        <p:txBody>
          <a:bodyPr anchor="t" rtlCol="false" tIns="0" lIns="0" bIns="0" rIns="0">
            <a:spAutoFit/>
          </a:bodyPr>
          <a:lstStyle/>
          <a:p>
            <a:pPr algn="l">
              <a:lnSpc>
                <a:spcPts val="15927"/>
              </a:lnSpc>
            </a:pPr>
            <a:r>
              <a:rPr lang="en-US" sz="11376">
                <a:solidFill>
                  <a:srgbClr val="000000"/>
                </a:solidFill>
                <a:latin typeface="Potta One"/>
              </a:rPr>
              <a:t>MINESWEEPER</a:t>
            </a:r>
          </a:p>
        </p:txBody>
      </p:sp>
      <p:sp>
        <p:nvSpPr>
          <p:cNvPr name="Freeform 7" id="7"/>
          <p:cNvSpPr/>
          <p:nvPr/>
        </p:nvSpPr>
        <p:spPr>
          <a:xfrm flipH="false" flipV="false" rot="0">
            <a:off x="9137259" y="8196349"/>
            <a:ext cx="8343900" cy="1061951"/>
          </a:xfrm>
          <a:custGeom>
            <a:avLst/>
            <a:gdLst/>
            <a:ahLst/>
            <a:cxnLst/>
            <a:rect r="r" b="b" t="t" l="l"/>
            <a:pathLst>
              <a:path h="1061951" w="8343900">
                <a:moveTo>
                  <a:pt x="0" y="0"/>
                </a:moveTo>
                <a:lnTo>
                  <a:pt x="8343900" y="0"/>
                </a:lnTo>
                <a:lnTo>
                  <a:pt x="8343900" y="1061951"/>
                </a:lnTo>
                <a:lnTo>
                  <a:pt x="0" y="106195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6311709" y="8340883"/>
            <a:ext cx="10414856" cy="696684"/>
          </a:xfrm>
          <a:prstGeom prst="rect">
            <a:avLst/>
          </a:prstGeom>
        </p:spPr>
        <p:txBody>
          <a:bodyPr anchor="t" rtlCol="false" tIns="0" lIns="0" bIns="0" rIns="0">
            <a:spAutoFit/>
          </a:bodyPr>
          <a:lstStyle/>
          <a:p>
            <a:pPr algn="r">
              <a:lnSpc>
                <a:spcPts val="5700"/>
              </a:lnSpc>
            </a:pPr>
            <a:r>
              <a:rPr lang="en-US" sz="4071">
                <a:solidFill>
                  <a:srgbClr val="000000"/>
                </a:solidFill>
                <a:latin typeface="Roboto Slab"/>
              </a:rPr>
              <a:t>Giáo viên : Nguyễn Thế  Hữu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6571114" y="340514"/>
            <a:ext cx="1376371" cy="1376371"/>
          </a:xfrm>
          <a:custGeom>
            <a:avLst/>
            <a:gdLst/>
            <a:ahLst/>
            <a:cxnLst/>
            <a:rect r="r" b="b" t="t" l="l"/>
            <a:pathLst>
              <a:path h="1376371" w="1376371">
                <a:moveTo>
                  <a:pt x="1376372" y="0"/>
                </a:moveTo>
                <a:lnTo>
                  <a:pt x="0" y="0"/>
                </a:lnTo>
                <a:lnTo>
                  <a:pt x="0" y="1376372"/>
                </a:lnTo>
                <a:lnTo>
                  <a:pt x="1376372" y="1376372"/>
                </a:lnTo>
                <a:lnTo>
                  <a:pt x="13763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96592" y="6860515"/>
            <a:ext cx="11486393" cy="4795569"/>
          </a:xfrm>
          <a:custGeom>
            <a:avLst/>
            <a:gdLst/>
            <a:ahLst/>
            <a:cxnLst/>
            <a:rect r="r" b="b" t="t" l="l"/>
            <a:pathLst>
              <a:path h="4795569" w="11486393">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922457" y="-1136417"/>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794380" y="3625169"/>
            <a:ext cx="16699240" cy="3909695"/>
          </a:xfrm>
          <a:prstGeom prst="rect">
            <a:avLst/>
          </a:prstGeom>
        </p:spPr>
        <p:txBody>
          <a:bodyPr anchor="t" rtlCol="false" tIns="0" lIns="0" bIns="0" rIns="0">
            <a:spAutoFit/>
          </a:bodyPr>
          <a:lstStyle/>
          <a:p>
            <a:pPr algn="just" marL="690879" indent="-345439" lvl="1">
              <a:lnSpc>
                <a:spcPts val="4479"/>
              </a:lnSpc>
              <a:buFont typeface="Arial"/>
              <a:buChar char="•"/>
            </a:pPr>
            <a:r>
              <a:rPr lang="en-US" sz="3199">
                <a:solidFill>
                  <a:srgbClr val="000000"/>
                </a:solidFill>
                <a:latin typeface="Roboto Slab"/>
              </a:rPr>
              <a:t>Hiệu suất: Bằng cách xử lý nhiều nhiệm vụ đồng thời và so</a:t>
            </a:r>
            <a:r>
              <a:rPr lang="en-US" sz="3199">
                <a:solidFill>
                  <a:srgbClr val="000000"/>
                </a:solidFill>
                <a:latin typeface="Roboto Slab"/>
              </a:rPr>
              <a:t>ng </a:t>
            </a:r>
            <a:r>
              <a:rPr lang="en-US" sz="3199">
                <a:solidFill>
                  <a:srgbClr val="000000"/>
                </a:solidFill>
                <a:latin typeface="Roboto Slab"/>
              </a:rPr>
              <a:t>s</a:t>
            </a:r>
            <a:r>
              <a:rPr lang="en-US" sz="3199">
                <a:solidFill>
                  <a:srgbClr val="000000"/>
                </a:solidFill>
                <a:latin typeface="Roboto Slab"/>
              </a:rPr>
              <a:t>o</a:t>
            </a:r>
            <a:r>
              <a:rPr lang="en-US" sz="3199">
                <a:solidFill>
                  <a:srgbClr val="000000"/>
                </a:solidFill>
                <a:latin typeface="Roboto Slab"/>
              </a:rPr>
              <a:t>ng, trò chơi có thể phản hồi nhanh hơn và mượt mà hơn, đặc biệt khi số lượng ô cần kiểm tra lớn.</a:t>
            </a:r>
          </a:p>
          <a:p>
            <a:pPr algn="just" marL="690879" indent="-345439" lvl="1">
              <a:lnSpc>
                <a:spcPts val="4479"/>
              </a:lnSpc>
              <a:buFont typeface="Arial"/>
              <a:buChar char="•"/>
            </a:pPr>
            <a:r>
              <a:rPr lang="en-US" sz="3199">
                <a:solidFill>
                  <a:srgbClr val="000000"/>
                </a:solidFill>
                <a:latin typeface="Roboto Slab"/>
              </a:rPr>
              <a:t>Trải nghiệm người chơi: Người chơi sẽ có trải nghiệm tốt hơn khi trò chơi phản hồi nhanh chóng với các hành động của họ.</a:t>
            </a:r>
          </a:p>
          <a:p>
            <a:pPr algn="just" marL="690879" indent="-345439" lvl="1">
              <a:lnSpc>
                <a:spcPts val="4479"/>
              </a:lnSpc>
              <a:buFont typeface="Arial"/>
              <a:buChar char="•"/>
            </a:pPr>
            <a:r>
              <a:rPr lang="en-US" sz="3199">
                <a:solidFill>
                  <a:srgbClr val="000000"/>
                </a:solidFill>
                <a:latin typeface="Roboto Slab"/>
              </a:rPr>
              <a:t>Tối ưu hóa tài nguyên: Sử dụng tối ưu các tài nguyên hệ thống, như CPU đa lõi, để thực hiện các nhiệm vụ phức tạp một cách hiệu quả.</a:t>
            </a:r>
          </a:p>
          <a:p>
            <a:pPr algn="just">
              <a:lnSpc>
                <a:spcPts val="4479"/>
              </a:lnSpc>
            </a:pPr>
          </a:p>
        </p:txBody>
      </p:sp>
      <p:sp>
        <p:nvSpPr>
          <p:cNvPr name="Freeform 7" id="7"/>
          <p:cNvSpPr/>
          <p:nvPr/>
        </p:nvSpPr>
        <p:spPr>
          <a:xfrm flipH="true" flipV="false" rot="0">
            <a:off x="-416754" y="7534864"/>
            <a:ext cx="6162281" cy="5938899"/>
          </a:xfrm>
          <a:custGeom>
            <a:avLst/>
            <a:gdLst/>
            <a:ahLst/>
            <a:cxnLst/>
            <a:rect r="r" b="b" t="t" l="l"/>
            <a:pathLst>
              <a:path h="5938899" w="6162281">
                <a:moveTo>
                  <a:pt x="6162281" y="0"/>
                </a:moveTo>
                <a:lnTo>
                  <a:pt x="0" y="0"/>
                </a:lnTo>
                <a:lnTo>
                  <a:pt x="0" y="5938899"/>
                </a:lnTo>
                <a:lnTo>
                  <a:pt x="6162281" y="5938899"/>
                </a:lnTo>
                <a:lnTo>
                  <a:pt x="616228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664387" y="1296015"/>
            <a:ext cx="12959227"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Potta One"/>
              </a:rPr>
              <a:t>LÝ DO SỬ DỤNG?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true" rot="0">
            <a:off x="15882929" y="7881929"/>
            <a:ext cx="1376371" cy="1376371"/>
          </a:xfrm>
          <a:custGeom>
            <a:avLst/>
            <a:gdLst/>
            <a:ahLst/>
            <a:cxnLst/>
            <a:rect r="r" b="b" t="t" l="l"/>
            <a:pathLst>
              <a:path h="1376371" w="1376371">
                <a:moveTo>
                  <a:pt x="1376371" y="1376371"/>
                </a:moveTo>
                <a:lnTo>
                  <a:pt x="0" y="1376371"/>
                </a:lnTo>
                <a:lnTo>
                  <a:pt x="0" y="0"/>
                </a:lnTo>
                <a:lnTo>
                  <a:pt x="1376371" y="0"/>
                </a:lnTo>
                <a:lnTo>
                  <a:pt x="1376371" y="137637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001909" y="7198908"/>
            <a:ext cx="11486393" cy="4795569"/>
          </a:xfrm>
          <a:custGeom>
            <a:avLst/>
            <a:gdLst/>
            <a:ahLst/>
            <a:cxnLst/>
            <a:rect r="r" b="b" t="t" l="l"/>
            <a:pathLst>
              <a:path h="4795569" w="11486393">
                <a:moveTo>
                  <a:pt x="0" y="0"/>
                </a:moveTo>
                <a:lnTo>
                  <a:pt x="11486393" y="0"/>
                </a:lnTo>
                <a:lnTo>
                  <a:pt x="11486393" y="4795569"/>
                </a:lnTo>
                <a:lnTo>
                  <a:pt x="0" y="4795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5300656" y="-1113534"/>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664387" y="602490"/>
            <a:ext cx="12959227"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Potta One"/>
              </a:rPr>
              <a:t>THUẬT TOÁN</a:t>
            </a:r>
          </a:p>
        </p:txBody>
      </p:sp>
      <p:sp>
        <p:nvSpPr>
          <p:cNvPr name="Freeform 7" id="7"/>
          <p:cNvSpPr/>
          <p:nvPr/>
        </p:nvSpPr>
        <p:spPr>
          <a:xfrm flipH="true" flipV="true" rot="0">
            <a:off x="-949663" y="-2277219"/>
            <a:ext cx="5479934" cy="5281286"/>
          </a:xfrm>
          <a:custGeom>
            <a:avLst/>
            <a:gdLst/>
            <a:ahLst/>
            <a:cxnLst/>
            <a:rect r="r" b="b" t="t" l="l"/>
            <a:pathLst>
              <a:path h="5281286" w="5479934">
                <a:moveTo>
                  <a:pt x="5479934" y="5281286"/>
                </a:moveTo>
                <a:lnTo>
                  <a:pt x="0" y="5281286"/>
                </a:lnTo>
                <a:lnTo>
                  <a:pt x="0" y="0"/>
                </a:lnTo>
                <a:lnTo>
                  <a:pt x="5479934" y="0"/>
                </a:lnTo>
                <a:lnTo>
                  <a:pt x="5479934" y="5281286"/>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899019" y="2680391"/>
            <a:ext cx="12489961" cy="6916302"/>
          </a:xfrm>
          <a:custGeom>
            <a:avLst/>
            <a:gdLst/>
            <a:ahLst/>
            <a:cxnLst/>
            <a:rect r="r" b="b" t="t" l="l"/>
            <a:pathLst>
              <a:path h="6916302" w="12489961">
                <a:moveTo>
                  <a:pt x="0" y="0"/>
                </a:moveTo>
                <a:lnTo>
                  <a:pt x="12489962" y="0"/>
                </a:lnTo>
                <a:lnTo>
                  <a:pt x="12489962" y="6916302"/>
                </a:lnTo>
                <a:lnTo>
                  <a:pt x="0" y="6916302"/>
                </a:lnTo>
                <a:lnTo>
                  <a:pt x="0" y="0"/>
                </a:lnTo>
                <a:close/>
              </a:path>
            </a:pathLst>
          </a:custGeom>
          <a:blipFill>
            <a:blip r:embed="rId11"/>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true" rot="0">
            <a:off x="15882929" y="7881929"/>
            <a:ext cx="1376371" cy="1376371"/>
          </a:xfrm>
          <a:custGeom>
            <a:avLst/>
            <a:gdLst/>
            <a:ahLst/>
            <a:cxnLst/>
            <a:rect r="r" b="b" t="t" l="l"/>
            <a:pathLst>
              <a:path h="1376371" w="1376371">
                <a:moveTo>
                  <a:pt x="1376371" y="1376371"/>
                </a:moveTo>
                <a:lnTo>
                  <a:pt x="0" y="1376371"/>
                </a:lnTo>
                <a:lnTo>
                  <a:pt x="0" y="0"/>
                </a:lnTo>
                <a:lnTo>
                  <a:pt x="1376371" y="0"/>
                </a:lnTo>
                <a:lnTo>
                  <a:pt x="1376371" y="137637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001909" y="7198908"/>
            <a:ext cx="11486393" cy="4795569"/>
          </a:xfrm>
          <a:custGeom>
            <a:avLst/>
            <a:gdLst/>
            <a:ahLst/>
            <a:cxnLst/>
            <a:rect r="r" b="b" t="t" l="l"/>
            <a:pathLst>
              <a:path h="4795569" w="11486393">
                <a:moveTo>
                  <a:pt x="0" y="0"/>
                </a:moveTo>
                <a:lnTo>
                  <a:pt x="11486393" y="0"/>
                </a:lnTo>
                <a:lnTo>
                  <a:pt x="11486393" y="4795569"/>
                </a:lnTo>
                <a:lnTo>
                  <a:pt x="0" y="4795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5300656" y="-1113534"/>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664387" y="602490"/>
            <a:ext cx="12959227"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Potta One"/>
              </a:rPr>
              <a:t>THUẬT TOÁN</a:t>
            </a:r>
          </a:p>
        </p:txBody>
      </p:sp>
      <p:sp>
        <p:nvSpPr>
          <p:cNvPr name="Freeform 7" id="7"/>
          <p:cNvSpPr/>
          <p:nvPr/>
        </p:nvSpPr>
        <p:spPr>
          <a:xfrm flipH="true" flipV="true" rot="0">
            <a:off x="-949663" y="-2277219"/>
            <a:ext cx="5479934" cy="5281286"/>
          </a:xfrm>
          <a:custGeom>
            <a:avLst/>
            <a:gdLst/>
            <a:ahLst/>
            <a:cxnLst/>
            <a:rect r="r" b="b" t="t" l="l"/>
            <a:pathLst>
              <a:path h="5281286" w="5479934">
                <a:moveTo>
                  <a:pt x="5479934" y="5281286"/>
                </a:moveTo>
                <a:lnTo>
                  <a:pt x="0" y="5281286"/>
                </a:lnTo>
                <a:lnTo>
                  <a:pt x="0" y="0"/>
                </a:lnTo>
                <a:lnTo>
                  <a:pt x="5479934" y="0"/>
                </a:lnTo>
                <a:lnTo>
                  <a:pt x="5479934" y="5281286"/>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4211582" y="2574990"/>
            <a:ext cx="10356745" cy="7021703"/>
          </a:xfrm>
          <a:custGeom>
            <a:avLst/>
            <a:gdLst/>
            <a:ahLst/>
            <a:cxnLst/>
            <a:rect r="r" b="b" t="t" l="l"/>
            <a:pathLst>
              <a:path h="7021703" w="10356745">
                <a:moveTo>
                  <a:pt x="0" y="0"/>
                </a:moveTo>
                <a:lnTo>
                  <a:pt x="10356745" y="0"/>
                </a:lnTo>
                <a:lnTo>
                  <a:pt x="10356745" y="7021703"/>
                </a:lnTo>
                <a:lnTo>
                  <a:pt x="0" y="7021703"/>
                </a:lnTo>
                <a:lnTo>
                  <a:pt x="0" y="0"/>
                </a:lnTo>
                <a:close/>
              </a:path>
            </a:pathLst>
          </a:custGeom>
          <a:blipFill>
            <a:blip r:embed="rId11"/>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15882929" y="7880549"/>
            <a:ext cx="1376371" cy="1376371"/>
          </a:xfrm>
          <a:custGeom>
            <a:avLst/>
            <a:gdLst/>
            <a:ahLst/>
            <a:cxnLst/>
            <a:rect r="r" b="b" t="t" l="l"/>
            <a:pathLst>
              <a:path h="1376371" w="1376371">
                <a:moveTo>
                  <a:pt x="0" y="0"/>
                </a:moveTo>
                <a:lnTo>
                  <a:pt x="1376371" y="0"/>
                </a:lnTo>
                <a:lnTo>
                  <a:pt x="1376371" y="1376371"/>
                </a:lnTo>
                <a:lnTo>
                  <a:pt x="0" y="13763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87288" y="-1998906"/>
            <a:ext cx="11486393" cy="4795569"/>
          </a:xfrm>
          <a:custGeom>
            <a:avLst/>
            <a:gdLst/>
            <a:ahLst/>
            <a:cxnLst/>
            <a:rect r="r" b="b" t="t" l="l"/>
            <a:pathLst>
              <a:path h="4795569" w="11486393">
                <a:moveTo>
                  <a:pt x="0" y="0"/>
                </a:moveTo>
                <a:lnTo>
                  <a:pt x="11486394" y="0"/>
                </a:lnTo>
                <a:lnTo>
                  <a:pt x="11486394" y="4795569"/>
                </a:lnTo>
                <a:lnTo>
                  <a:pt x="0" y="4795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732982" y="2558538"/>
            <a:ext cx="10108612" cy="4447236"/>
          </a:xfrm>
          <a:prstGeom prst="rect">
            <a:avLst/>
          </a:prstGeom>
        </p:spPr>
        <p:txBody>
          <a:bodyPr anchor="t" rtlCol="false" tIns="0" lIns="0" bIns="0" rIns="0">
            <a:spAutoFit/>
          </a:bodyPr>
          <a:lstStyle/>
          <a:p>
            <a:pPr algn="ctr">
              <a:lnSpc>
                <a:spcPts val="17887"/>
              </a:lnSpc>
            </a:pPr>
            <a:r>
              <a:rPr lang="en-US" sz="12776">
                <a:solidFill>
                  <a:srgbClr val="000000"/>
                </a:solidFill>
                <a:latin typeface="Potta One"/>
              </a:rPr>
              <a:t>THANK YOU</a:t>
            </a:r>
          </a:p>
        </p:txBody>
      </p:sp>
      <p:sp>
        <p:nvSpPr>
          <p:cNvPr name="Freeform 6" id="6"/>
          <p:cNvSpPr/>
          <p:nvPr/>
        </p:nvSpPr>
        <p:spPr>
          <a:xfrm flipH="false" flipV="false" rot="0">
            <a:off x="584531" y="398878"/>
            <a:ext cx="6235807" cy="6056528"/>
          </a:xfrm>
          <a:custGeom>
            <a:avLst/>
            <a:gdLst/>
            <a:ahLst/>
            <a:cxnLst/>
            <a:rect r="r" b="b" t="t" l="l"/>
            <a:pathLst>
              <a:path h="6056528" w="6235807">
                <a:moveTo>
                  <a:pt x="0" y="0"/>
                </a:moveTo>
                <a:lnTo>
                  <a:pt x="6235807" y="0"/>
                </a:lnTo>
                <a:lnTo>
                  <a:pt x="6235807" y="6056528"/>
                </a:lnTo>
                <a:lnTo>
                  <a:pt x="0" y="6056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77500" y="6455406"/>
            <a:ext cx="5479934" cy="5281286"/>
          </a:xfrm>
          <a:custGeom>
            <a:avLst/>
            <a:gdLst/>
            <a:ahLst/>
            <a:cxnLst/>
            <a:rect r="r" b="b" t="t" l="l"/>
            <a:pathLst>
              <a:path h="5281286" w="5479934">
                <a:moveTo>
                  <a:pt x="0" y="0"/>
                </a:moveTo>
                <a:lnTo>
                  <a:pt x="5479934" y="0"/>
                </a:lnTo>
                <a:lnTo>
                  <a:pt x="5479934" y="5281286"/>
                </a:lnTo>
                <a:lnTo>
                  <a:pt x="0" y="52812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4152275" y="6850468"/>
            <a:ext cx="8231214" cy="3436532"/>
          </a:xfrm>
          <a:custGeom>
            <a:avLst/>
            <a:gdLst/>
            <a:ahLst/>
            <a:cxnLst/>
            <a:rect r="r" b="b" t="t" l="l"/>
            <a:pathLst>
              <a:path h="3436532" w="8231214">
                <a:moveTo>
                  <a:pt x="0" y="0"/>
                </a:moveTo>
                <a:lnTo>
                  <a:pt x="8231214" y="0"/>
                </a:lnTo>
                <a:lnTo>
                  <a:pt x="8231214" y="3436532"/>
                </a:lnTo>
                <a:lnTo>
                  <a:pt x="0" y="34365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true" rot="0">
            <a:off x="16571114" y="8570114"/>
            <a:ext cx="1376371" cy="1376371"/>
          </a:xfrm>
          <a:custGeom>
            <a:avLst/>
            <a:gdLst/>
            <a:ahLst/>
            <a:cxnLst/>
            <a:rect r="r" b="b" t="t" l="l"/>
            <a:pathLst>
              <a:path h="1376371" w="1376371">
                <a:moveTo>
                  <a:pt x="1376372" y="1376372"/>
                </a:moveTo>
                <a:lnTo>
                  <a:pt x="0" y="1376372"/>
                </a:lnTo>
                <a:lnTo>
                  <a:pt x="0" y="0"/>
                </a:lnTo>
                <a:lnTo>
                  <a:pt x="1376372" y="0"/>
                </a:lnTo>
                <a:lnTo>
                  <a:pt x="1376372" y="13763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699038" y="-2397785"/>
            <a:ext cx="11486393" cy="4795569"/>
          </a:xfrm>
          <a:custGeom>
            <a:avLst/>
            <a:gdLst/>
            <a:ahLst/>
            <a:cxnLst/>
            <a:rect r="r" b="b" t="t" l="l"/>
            <a:pathLst>
              <a:path h="4795569" w="11486393">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557185" y="7742506"/>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664387" y="1296015"/>
            <a:ext cx="12959227"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Potta One"/>
              </a:rPr>
              <a:t>THÀNH VIÊN</a:t>
            </a:r>
          </a:p>
        </p:txBody>
      </p:sp>
      <p:sp>
        <p:nvSpPr>
          <p:cNvPr name="Freeform 7" id="7"/>
          <p:cNvSpPr/>
          <p:nvPr/>
        </p:nvSpPr>
        <p:spPr>
          <a:xfrm flipH="false" flipV="false" rot="0">
            <a:off x="-2910033" y="-3962521"/>
            <a:ext cx="5820066" cy="5449037"/>
          </a:xfrm>
          <a:custGeom>
            <a:avLst/>
            <a:gdLst/>
            <a:ahLst/>
            <a:cxnLst/>
            <a:rect r="r" b="b" t="t" l="l"/>
            <a:pathLst>
              <a:path h="5449037" w="5820066">
                <a:moveTo>
                  <a:pt x="0" y="0"/>
                </a:moveTo>
                <a:lnTo>
                  <a:pt x="5820066" y="0"/>
                </a:lnTo>
                <a:lnTo>
                  <a:pt x="5820066" y="5449036"/>
                </a:lnTo>
                <a:lnTo>
                  <a:pt x="0" y="54490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327652" y="4213859"/>
            <a:ext cx="511307" cy="511307"/>
          </a:xfrm>
          <a:custGeom>
            <a:avLst/>
            <a:gdLst/>
            <a:ahLst/>
            <a:cxnLst/>
            <a:rect r="r" b="b" t="t" l="l"/>
            <a:pathLst>
              <a:path h="511307" w="511307">
                <a:moveTo>
                  <a:pt x="0" y="0"/>
                </a:moveTo>
                <a:lnTo>
                  <a:pt x="511307" y="0"/>
                </a:lnTo>
                <a:lnTo>
                  <a:pt x="511307" y="511307"/>
                </a:lnTo>
                <a:lnTo>
                  <a:pt x="0" y="5113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6327652" y="5066142"/>
            <a:ext cx="511307" cy="511307"/>
          </a:xfrm>
          <a:custGeom>
            <a:avLst/>
            <a:gdLst/>
            <a:ahLst/>
            <a:cxnLst/>
            <a:rect r="r" b="b" t="t" l="l"/>
            <a:pathLst>
              <a:path h="511307" w="511307">
                <a:moveTo>
                  <a:pt x="0" y="0"/>
                </a:moveTo>
                <a:lnTo>
                  <a:pt x="511307" y="0"/>
                </a:lnTo>
                <a:lnTo>
                  <a:pt x="511307" y="511307"/>
                </a:lnTo>
                <a:lnTo>
                  <a:pt x="0" y="5113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6327652" y="5920349"/>
            <a:ext cx="511307" cy="511307"/>
          </a:xfrm>
          <a:custGeom>
            <a:avLst/>
            <a:gdLst/>
            <a:ahLst/>
            <a:cxnLst/>
            <a:rect r="r" b="b" t="t" l="l"/>
            <a:pathLst>
              <a:path h="511307" w="511307">
                <a:moveTo>
                  <a:pt x="0" y="0"/>
                </a:moveTo>
                <a:lnTo>
                  <a:pt x="511307" y="0"/>
                </a:lnTo>
                <a:lnTo>
                  <a:pt x="511307" y="511307"/>
                </a:lnTo>
                <a:lnTo>
                  <a:pt x="0" y="5113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341313" y="331593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7113477" y="3892966"/>
            <a:ext cx="9457638" cy="3399876"/>
          </a:xfrm>
          <a:prstGeom prst="rect">
            <a:avLst/>
          </a:prstGeom>
        </p:spPr>
        <p:txBody>
          <a:bodyPr anchor="t" rtlCol="false" tIns="0" lIns="0" bIns="0" rIns="0">
            <a:spAutoFit/>
          </a:bodyPr>
          <a:lstStyle/>
          <a:p>
            <a:pPr algn="just">
              <a:lnSpc>
                <a:spcPts val="6840"/>
              </a:lnSpc>
            </a:pPr>
            <a:r>
              <a:rPr lang="en-US" sz="4071">
                <a:solidFill>
                  <a:srgbClr val="000000"/>
                </a:solidFill>
                <a:latin typeface="Roboto Slab"/>
              </a:rPr>
              <a:t>2001216155 - Lương Mai Thanh Thảo</a:t>
            </a:r>
          </a:p>
          <a:p>
            <a:pPr algn="just">
              <a:lnSpc>
                <a:spcPts val="6840"/>
              </a:lnSpc>
            </a:pPr>
            <a:r>
              <a:rPr lang="en-US" sz="4071">
                <a:solidFill>
                  <a:srgbClr val="000000"/>
                </a:solidFill>
                <a:latin typeface="Roboto Slab"/>
              </a:rPr>
              <a:t>2001210147 - Nguyễn Khánh Dư</a:t>
            </a:r>
          </a:p>
          <a:p>
            <a:pPr algn="just">
              <a:lnSpc>
                <a:spcPts val="6840"/>
              </a:lnSpc>
            </a:pPr>
            <a:r>
              <a:rPr lang="en-US" sz="4071">
                <a:solidFill>
                  <a:srgbClr val="000000"/>
                </a:solidFill>
                <a:latin typeface="Roboto Slab"/>
              </a:rPr>
              <a:t>2001216312 - Trần Hoàng Vĩ</a:t>
            </a:r>
          </a:p>
          <a:p>
            <a:pPr algn="just">
              <a:lnSpc>
                <a:spcPts val="684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6571114" y="340514"/>
            <a:ext cx="1376371" cy="1376371"/>
          </a:xfrm>
          <a:custGeom>
            <a:avLst/>
            <a:gdLst/>
            <a:ahLst/>
            <a:cxnLst/>
            <a:rect r="r" b="b" t="t" l="l"/>
            <a:pathLst>
              <a:path h="1376371" w="1376371">
                <a:moveTo>
                  <a:pt x="1376372" y="0"/>
                </a:moveTo>
                <a:lnTo>
                  <a:pt x="0" y="0"/>
                </a:lnTo>
                <a:lnTo>
                  <a:pt x="0" y="1376372"/>
                </a:lnTo>
                <a:lnTo>
                  <a:pt x="1376372" y="1376372"/>
                </a:lnTo>
                <a:lnTo>
                  <a:pt x="13763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96592" y="6860515"/>
            <a:ext cx="11486393" cy="4795569"/>
          </a:xfrm>
          <a:custGeom>
            <a:avLst/>
            <a:gdLst/>
            <a:ahLst/>
            <a:cxnLst/>
            <a:rect r="r" b="b" t="t" l="l"/>
            <a:pathLst>
              <a:path h="4795569" w="11486393">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922457" y="-1136417"/>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300227" y="3868744"/>
            <a:ext cx="13687547" cy="3347720"/>
          </a:xfrm>
          <a:prstGeom prst="rect">
            <a:avLst/>
          </a:prstGeom>
        </p:spPr>
        <p:txBody>
          <a:bodyPr anchor="t" rtlCol="false" tIns="0" lIns="0" bIns="0" rIns="0">
            <a:spAutoFit/>
          </a:bodyPr>
          <a:lstStyle/>
          <a:p>
            <a:pPr algn="ctr">
              <a:lnSpc>
                <a:spcPts val="4479"/>
              </a:lnSpc>
            </a:pPr>
            <a:r>
              <a:rPr lang="en-US" sz="3199">
                <a:solidFill>
                  <a:srgbClr val="000000"/>
                </a:solidFill>
                <a:latin typeface="Roboto Slab"/>
              </a:rPr>
              <a:t>Minesweeper hay còn được gọi bằng một cái tên khác là </a:t>
            </a:r>
            <a:r>
              <a:rPr lang="en-US" sz="3199">
                <a:solidFill>
                  <a:srgbClr val="000000"/>
                </a:solidFill>
                <a:latin typeface="Roboto Slab Bold"/>
              </a:rPr>
              <a:t>dò mìn</a:t>
            </a:r>
            <a:r>
              <a:rPr lang="en-US" sz="3199">
                <a:solidFill>
                  <a:srgbClr val="000000"/>
                </a:solidFill>
                <a:latin typeface="Roboto Slab"/>
              </a:rPr>
              <a:t> hoặc </a:t>
            </a:r>
            <a:r>
              <a:rPr lang="en-US" sz="3199">
                <a:solidFill>
                  <a:srgbClr val="000000"/>
                </a:solidFill>
                <a:latin typeface="Roboto Slab Bold"/>
              </a:rPr>
              <a:t>gỡ bom</a:t>
            </a:r>
            <a:r>
              <a:rPr lang="en-US" sz="3199">
                <a:solidFill>
                  <a:srgbClr val="000000"/>
                </a:solidFill>
                <a:latin typeface="Roboto Slab"/>
              </a:rPr>
              <a:t> là một trò chơi điện tử phổ biến trên máy tính được phát triển từ thập kỷ 1960, nhưng trở nên phổ biến hơn khi được bao gồm trong hệ điều hành Windows của Microsoft từ Windows 3.1 trở đi. Trò chơi này được thiết kế để giải trí và cũng có thể giúp cải thiện khả năng tư duy logic.</a:t>
            </a:r>
          </a:p>
        </p:txBody>
      </p:sp>
      <p:sp>
        <p:nvSpPr>
          <p:cNvPr name="Freeform 7" id="7"/>
          <p:cNvSpPr/>
          <p:nvPr/>
        </p:nvSpPr>
        <p:spPr>
          <a:xfrm flipH="true" flipV="false" rot="0">
            <a:off x="-416754" y="7534864"/>
            <a:ext cx="6162281" cy="5938899"/>
          </a:xfrm>
          <a:custGeom>
            <a:avLst/>
            <a:gdLst/>
            <a:ahLst/>
            <a:cxnLst/>
            <a:rect r="r" b="b" t="t" l="l"/>
            <a:pathLst>
              <a:path h="5938899" w="6162281">
                <a:moveTo>
                  <a:pt x="6162281" y="0"/>
                </a:moveTo>
                <a:lnTo>
                  <a:pt x="0" y="0"/>
                </a:lnTo>
                <a:lnTo>
                  <a:pt x="0" y="5938899"/>
                </a:lnTo>
                <a:lnTo>
                  <a:pt x="6162281" y="5938899"/>
                </a:lnTo>
                <a:lnTo>
                  <a:pt x="616228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664387" y="1296015"/>
            <a:ext cx="12959227"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Potta One"/>
              </a:rPr>
              <a:t>KHÁI NIỆM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5290787" y="6543966"/>
            <a:ext cx="11486393" cy="4795569"/>
          </a:xfrm>
          <a:custGeom>
            <a:avLst/>
            <a:gdLst/>
            <a:ahLst/>
            <a:cxnLst/>
            <a:rect r="r" b="b" t="t" l="l"/>
            <a:pathLst>
              <a:path h="4795569" w="11486393">
                <a:moveTo>
                  <a:pt x="11486394" y="0"/>
                </a:moveTo>
                <a:lnTo>
                  <a:pt x="0" y="0"/>
                </a:lnTo>
                <a:lnTo>
                  <a:pt x="0" y="4795570"/>
                </a:lnTo>
                <a:lnTo>
                  <a:pt x="11486394" y="4795570"/>
                </a:lnTo>
                <a:lnTo>
                  <a:pt x="114863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5113636" y="-1407977"/>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13719514" y="7749208"/>
            <a:ext cx="6162281" cy="5938899"/>
          </a:xfrm>
          <a:custGeom>
            <a:avLst/>
            <a:gdLst/>
            <a:ahLst/>
            <a:cxnLst/>
            <a:rect r="r" b="b" t="t" l="l"/>
            <a:pathLst>
              <a:path h="5938899" w="6162281">
                <a:moveTo>
                  <a:pt x="6162282" y="5938899"/>
                </a:moveTo>
                <a:lnTo>
                  <a:pt x="0" y="5938899"/>
                </a:lnTo>
                <a:lnTo>
                  <a:pt x="0" y="0"/>
                </a:lnTo>
                <a:lnTo>
                  <a:pt x="6162282" y="0"/>
                </a:lnTo>
                <a:lnTo>
                  <a:pt x="6162282" y="5938899"/>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8700" y="1028700"/>
            <a:ext cx="1376371" cy="1376371"/>
          </a:xfrm>
          <a:custGeom>
            <a:avLst/>
            <a:gdLst/>
            <a:ahLst/>
            <a:cxnLst/>
            <a:rect r="r" b="b" t="t" l="l"/>
            <a:pathLst>
              <a:path h="1376371" w="1376371">
                <a:moveTo>
                  <a:pt x="0" y="0"/>
                </a:moveTo>
                <a:lnTo>
                  <a:pt x="1376371" y="0"/>
                </a:lnTo>
                <a:lnTo>
                  <a:pt x="1376371" y="1376371"/>
                </a:lnTo>
                <a:lnTo>
                  <a:pt x="0" y="13763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361038" y="2950772"/>
            <a:ext cx="4439617" cy="5073848"/>
          </a:xfrm>
          <a:custGeom>
            <a:avLst/>
            <a:gdLst/>
            <a:ahLst/>
            <a:cxnLst/>
            <a:rect r="r" b="b" t="t" l="l"/>
            <a:pathLst>
              <a:path h="5073848" w="4439617">
                <a:moveTo>
                  <a:pt x="0" y="0"/>
                </a:moveTo>
                <a:lnTo>
                  <a:pt x="4439617" y="0"/>
                </a:lnTo>
                <a:lnTo>
                  <a:pt x="4439617" y="5073848"/>
                </a:lnTo>
                <a:lnTo>
                  <a:pt x="0" y="5073848"/>
                </a:lnTo>
                <a:lnTo>
                  <a:pt x="0" y="0"/>
                </a:lnTo>
                <a:close/>
              </a:path>
            </a:pathLst>
          </a:custGeom>
          <a:blipFill>
            <a:blip r:embed="rId11"/>
            <a:stretch>
              <a:fillRect l="0" t="0" r="0" b="0"/>
            </a:stretch>
          </a:blipFill>
        </p:spPr>
      </p:sp>
      <p:sp>
        <p:nvSpPr>
          <p:cNvPr name="TextBox 8" id="8"/>
          <p:cNvSpPr txBox="true"/>
          <p:nvPr/>
        </p:nvSpPr>
        <p:spPr>
          <a:xfrm rot="0">
            <a:off x="1716886" y="3177297"/>
            <a:ext cx="10363315" cy="4248150"/>
          </a:xfrm>
          <a:prstGeom prst="rect">
            <a:avLst/>
          </a:prstGeom>
        </p:spPr>
        <p:txBody>
          <a:bodyPr anchor="t" rtlCol="false" tIns="0" lIns="0" bIns="0" rIns="0">
            <a:spAutoFit/>
          </a:bodyPr>
          <a:lstStyle/>
          <a:p>
            <a:pPr algn="ctr">
              <a:lnSpc>
                <a:spcPts val="4200"/>
              </a:lnSpc>
            </a:pPr>
            <a:r>
              <a:rPr lang="en-US" sz="3000">
                <a:solidFill>
                  <a:srgbClr val="000000"/>
                </a:solidFill>
                <a:latin typeface="Roboto Slab"/>
              </a:rPr>
              <a:t>Trong trò chơi, bạn thường nhìn thấy một lưới ô vuông, mỗi ô có thể ẩn chứa một "mìn" hoặc là không. Mục tiêu của trò chơi là mở tất cả các ô không chứa mìn mà không chạm vào bất kỳ ô nào chứa mìn. Khi mở một ô, nó sẽ hiển thị một con số, cho biết có bao nhiêu mìn xung quanh ô đó. Người chơi sử dụng thông tin này để suy luận và loại bỏ các ô có thể chứa mìn. Nếu bạn mở một ô chứa mìn, trò chơi sẽ kết thúc.</a:t>
            </a:r>
          </a:p>
        </p:txBody>
      </p:sp>
      <p:sp>
        <p:nvSpPr>
          <p:cNvPr name="TextBox 9" id="9"/>
          <p:cNvSpPr txBox="true"/>
          <p:nvPr/>
        </p:nvSpPr>
        <p:spPr>
          <a:xfrm rot="0">
            <a:off x="2664387" y="1296015"/>
            <a:ext cx="12959227"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Potta One"/>
              </a:rPr>
              <a:t>SƠ LƯỢC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1516103" y="-2829442"/>
            <a:ext cx="11486393" cy="4795569"/>
          </a:xfrm>
          <a:custGeom>
            <a:avLst/>
            <a:gdLst/>
            <a:ahLst/>
            <a:cxnLst/>
            <a:rect r="r" b="b" t="t" l="l"/>
            <a:pathLst>
              <a:path h="4795569" w="11486393">
                <a:moveTo>
                  <a:pt x="11486394" y="0"/>
                </a:moveTo>
                <a:lnTo>
                  <a:pt x="0" y="0"/>
                </a:lnTo>
                <a:lnTo>
                  <a:pt x="0" y="4795569"/>
                </a:lnTo>
                <a:lnTo>
                  <a:pt x="11486394" y="4795569"/>
                </a:lnTo>
                <a:lnTo>
                  <a:pt x="114863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930921" y="-2277219"/>
            <a:ext cx="5479934" cy="5281286"/>
          </a:xfrm>
          <a:custGeom>
            <a:avLst/>
            <a:gdLst/>
            <a:ahLst/>
            <a:cxnLst/>
            <a:rect r="r" b="b" t="t" l="l"/>
            <a:pathLst>
              <a:path h="5281286" w="5479934">
                <a:moveTo>
                  <a:pt x="5479934" y="5281286"/>
                </a:moveTo>
                <a:lnTo>
                  <a:pt x="0" y="5281286"/>
                </a:lnTo>
                <a:lnTo>
                  <a:pt x="0" y="0"/>
                </a:lnTo>
                <a:lnTo>
                  <a:pt x="5479934" y="0"/>
                </a:lnTo>
                <a:lnTo>
                  <a:pt x="5479934" y="528128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16571114" y="8570114"/>
            <a:ext cx="1376371" cy="1376371"/>
          </a:xfrm>
          <a:custGeom>
            <a:avLst/>
            <a:gdLst/>
            <a:ahLst/>
            <a:cxnLst/>
            <a:rect r="r" b="b" t="t" l="l"/>
            <a:pathLst>
              <a:path h="1376371" w="1376371">
                <a:moveTo>
                  <a:pt x="1376372" y="1376372"/>
                </a:moveTo>
                <a:lnTo>
                  <a:pt x="0" y="1376372"/>
                </a:lnTo>
                <a:lnTo>
                  <a:pt x="0" y="0"/>
                </a:lnTo>
                <a:lnTo>
                  <a:pt x="1376372" y="0"/>
                </a:lnTo>
                <a:lnTo>
                  <a:pt x="1376372" y="137637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3308449"/>
            <a:ext cx="8527540"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Potta One"/>
              </a:rPr>
              <a:t>LUẬT CHƠI</a:t>
            </a:r>
          </a:p>
        </p:txBody>
      </p:sp>
      <p:sp>
        <p:nvSpPr>
          <p:cNvPr name="Freeform 7" id="7"/>
          <p:cNvSpPr/>
          <p:nvPr/>
        </p:nvSpPr>
        <p:spPr>
          <a:xfrm flipH="true" flipV="false" rot="0">
            <a:off x="-411063" y="7834326"/>
            <a:ext cx="5463691" cy="2847949"/>
          </a:xfrm>
          <a:custGeom>
            <a:avLst/>
            <a:gdLst/>
            <a:ahLst/>
            <a:cxnLst/>
            <a:rect r="r" b="b" t="t" l="l"/>
            <a:pathLst>
              <a:path h="2847949" w="5463691">
                <a:moveTo>
                  <a:pt x="5463691" y="0"/>
                </a:moveTo>
                <a:lnTo>
                  <a:pt x="0" y="0"/>
                </a:lnTo>
                <a:lnTo>
                  <a:pt x="0" y="2847948"/>
                </a:lnTo>
                <a:lnTo>
                  <a:pt x="5463691" y="2847948"/>
                </a:lnTo>
                <a:lnTo>
                  <a:pt x="546369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9344695" y="1481635"/>
            <a:ext cx="7854766" cy="10477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boto Slab"/>
              </a:rPr>
              <a:t>Người chơi khởi đầu với một bảng ô vuông trống thể hiện "bãi mìn".</a:t>
            </a:r>
          </a:p>
        </p:txBody>
      </p:sp>
      <p:sp>
        <p:nvSpPr>
          <p:cNvPr name="TextBox 9" id="9"/>
          <p:cNvSpPr txBox="true"/>
          <p:nvPr/>
        </p:nvSpPr>
        <p:spPr>
          <a:xfrm rot="0">
            <a:off x="9344695" y="2916040"/>
            <a:ext cx="8411417" cy="1581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boto Slab"/>
              </a:rPr>
              <a:t>Click chuột vào một ô vuông trong bảng. Nếu không may trúng phải ô có mìn thì trò chơi kết thúc.</a:t>
            </a:r>
          </a:p>
        </p:txBody>
      </p:sp>
      <p:sp>
        <p:nvSpPr>
          <p:cNvPr name="TextBox 10" id="10"/>
          <p:cNvSpPr txBox="true"/>
          <p:nvPr/>
        </p:nvSpPr>
        <p:spPr>
          <a:xfrm rot="0">
            <a:off x="9344695" y="4718745"/>
            <a:ext cx="8602790" cy="21145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boto Slab"/>
              </a:rPr>
              <a:t>Ngược lại, nếu ô đó không có mìn, một vùng các ô sẽ được mở ra cùng với những con số. Số trên một ô là lượng mìn trong 8 ô nằm quanh với ô đó.</a:t>
            </a:r>
          </a:p>
        </p:txBody>
      </p:sp>
      <p:sp>
        <p:nvSpPr>
          <p:cNvPr name="TextBox 11" id="11"/>
          <p:cNvSpPr txBox="true"/>
          <p:nvPr/>
        </p:nvSpPr>
        <p:spPr>
          <a:xfrm rot="0">
            <a:off x="9344695" y="7223820"/>
            <a:ext cx="8943305" cy="21145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boto Slab"/>
              </a:rPr>
              <a:t>Nếu chắc chắn một ô có mìn, người chơi có thể đánh dấu vào ô đó với hình lá cờ bằng cách click chuột phải.</a:t>
            </a:r>
          </a:p>
          <a:p>
            <a:pPr algn="l">
              <a:lnSpc>
                <a:spcPts val="420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1516103" y="-2829442"/>
            <a:ext cx="11486393" cy="4795569"/>
          </a:xfrm>
          <a:custGeom>
            <a:avLst/>
            <a:gdLst/>
            <a:ahLst/>
            <a:cxnLst/>
            <a:rect r="r" b="b" t="t" l="l"/>
            <a:pathLst>
              <a:path h="4795569" w="11486393">
                <a:moveTo>
                  <a:pt x="11486394" y="0"/>
                </a:moveTo>
                <a:lnTo>
                  <a:pt x="0" y="0"/>
                </a:lnTo>
                <a:lnTo>
                  <a:pt x="0" y="4795569"/>
                </a:lnTo>
                <a:lnTo>
                  <a:pt x="11486394" y="4795569"/>
                </a:lnTo>
                <a:lnTo>
                  <a:pt x="114863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930921" y="-2277219"/>
            <a:ext cx="5479934" cy="5281286"/>
          </a:xfrm>
          <a:custGeom>
            <a:avLst/>
            <a:gdLst/>
            <a:ahLst/>
            <a:cxnLst/>
            <a:rect r="r" b="b" t="t" l="l"/>
            <a:pathLst>
              <a:path h="5281286" w="5479934">
                <a:moveTo>
                  <a:pt x="5479934" y="5281286"/>
                </a:moveTo>
                <a:lnTo>
                  <a:pt x="0" y="5281286"/>
                </a:lnTo>
                <a:lnTo>
                  <a:pt x="0" y="0"/>
                </a:lnTo>
                <a:lnTo>
                  <a:pt x="5479934" y="0"/>
                </a:lnTo>
                <a:lnTo>
                  <a:pt x="5479934" y="528128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16571114" y="8570114"/>
            <a:ext cx="1376371" cy="1376371"/>
          </a:xfrm>
          <a:custGeom>
            <a:avLst/>
            <a:gdLst/>
            <a:ahLst/>
            <a:cxnLst/>
            <a:rect r="r" b="b" t="t" l="l"/>
            <a:pathLst>
              <a:path h="1376371" w="1376371">
                <a:moveTo>
                  <a:pt x="1376372" y="1376372"/>
                </a:moveTo>
                <a:lnTo>
                  <a:pt x="0" y="1376372"/>
                </a:lnTo>
                <a:lnTo>
                  <a:pt x="0" y="0"/>
                </a:lnTo>
                <a:lnTo>
                  <a:pt x="1376372" y="0"/>
                </a:lnTo>
                <a:lnTo>
                  <a:pt x="1376372" y="137637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411063" y="7834326"/>
            <a:ext cx="5463691" cy="2847949"/>
          </a:xfrm>
          <a:custGeom>
            <a:avLst/>
            <a:gdLst/>
            <a:ahLst/>
            <a:cxnLst/>
            <a:rect r="r" b="b" t="t" l="l"/>
            <a:pathLst>
              <a:path h="2847949" w="5463691">
                <a:moveTo>
                  <a:pt x="5463691" y="0"/>
                </a:moveTo>
                <a:lnTo>
                  <a:pt x="0" y="0"/>
                </a:lnTo>
                <a:lnTo>
                  <a:pt x="0" y="2847948"/>
                </a:lnTo>
                <a:lnTo>
                  <a:pt x="5463691" y="2847948"/>
                </a:lnTo>
                <a:lnTo>
                  <a:pt x="546369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428119" y="2803048"/>
            <a:ext cx="5031278" cy="5031278"/>
          </a:xfrm>
          <a:custGeom>
            <a:avLst/>
            <a:gdLst/>
            <a:ahLst/>
            <a:cxnLst/>
            <a:rect r="r" b="b" t="t" l="l"/>
            <a:pathLst>
              <a:path h="5031278" w="5031278">
                <a:moveTo>
                  <a:pt x="0" y="0"/>
                </a:moveTo>
                <a:lnTo>
                  <a:pt x="5031278" y="0"/>
                </a:lnTo>
                <a:lnTo>
                  <a:pt x="5031278" y="5031278"/>
                </a:lnTo>
                <a:lnTo>
                  <a:pt x="0" y="5031278"/>
                </a:lnTo>
                <a:lnTo>
                  <a:pt x="0" y="0"/>
                </a:lnTo>
                <a:close/>
              </a:path>
            </a:pathLst>
          </a:custGeom>
          <a:blipFill>
            <a:blip r:embed="rId11"/>
            <a:stretch>
              <a:fillRect l="0" t="0" r="0" b="0"/>
            </a:stretch>
          </a:blipFill>
        </p:spPr>
      </p:sp>
      <p:sp>
        <p:nvSpPr>
          <p:cNvPr name="TextBox 8" id="8"/>
          <p:cNvSpPr txBox="true"/>
          <p:nvPr/>
        </p:nvSpPr>
        <p:spPr>
          <a:xfrm rot="0">
            <a:off x="9510723" y="5252664"/>
            <a:ext cx="7854766" cy="1581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boto Slab"/>
              </a:rPr>
              <a:t>Trò chơi kết thúc với phần thắng dành cho người chơi nếu mở được tất cả các ô không có mìn</a:t>
            </a:r>
          </a:p>
        </p:txBody>
      </p:sp>
      <p:sp>
        <p:nvSpPr>
          <p:cNvPr name="TextBox 9" id="9"/>
          <p:cNvSpPr txBox="true"/>
          <p:nvPr/>
        </p:nvSpPr>
        <p:spPr>
          <a:xfrm rot="0">
            <a:off x="9380456" y="2946917"/>
            <a:ext cx="8115300" cy="21145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Roboto Slab"/>
              </a:rPr>
              <a:t>Nếu những ô lân cận của một ô đã có đủ số mìn mà vẫn còn các ô trống khác thì những ô đó không có mìn.</a:t>
            </a:r>
          </a:p>
          <a:p>
            <a:pPr algn="l">
              <a:lnSpc>
                <a:spcPts val="42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761620" y="7906110"/>
            <a:ext cx="5479934" cy="5281286"/>
          </a:xfrm>
          <a:custGeom>
            <a:avLst/>
            <a:gdLst/>
            <a:ahLst/>
            <a:cxnLst/>
            <a:rect r="r" b="b" t="t" l="l"/>
            <a:pathLst>
              <a:path h="5281286" w="5479934">
                <a:moveTo>
                  <a:pt x="5479934" y="0"/>
                </a:moveTo>
                <a:lnTo>
                  <a:pt x="0" y="0"/>
                </a:lnTo>
                <a:lnTo>
                  <a:pt x="0" y="5281286"/>
                </a:lnTo>
                <a:lnTo>
                  <a:pt x="5479934" y="5281286"/>
                </a:lnTo>
                <a:lnTo>
                  <a:pt x="547993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33054">
            <a:off x="-2631013" y="-886873"/>
            <a:ext cx="6436253" cy="3354897"/>
          </a:xfrm>
          <a:custGeom>
            <a:avLst/>
            <a:gdLst/>
            <a:ahLst/>
            <a:cxnLst/>
            <a:rect r="r" b="b" t="t" l="l"/>
            <a:pathLst>
              <a:path h="3354897" w="6436253">
                <a:moveTo>
                  <a:pt x="0" y="0"/>
                </a:moveTo>
                <a:lnTo>
                  <a:pt x="6436252" y="0"/>
                </a:lnTo>
                <a:lnTo>
                  <a:pt x="6436252" y="3354896"/>
                </a:lnTo>
                <a:lnTo>
                  <a:pt x="0" y="33548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2544803" y="6860515"/>
            <a:ext cx="11486393" cy="4795569"/>
          </a:xfrm>
          <a:custGeom>
            <a:avLst/>
            <a:gdLst/>
            <a:ahLst/>
            <a:cxnLst/>
            <a:rect r="r" b="b" t="t" l="l"/>
            <a:pathLst>
              <a:path h="4795569" w="11486393">
                <a:moveTo>
                  <a:pt x="11486394" y="0"/>
                </a:moveTo>
                <a:lnTo>
                  <a:pt x="0" y="0"/>
                </a:lnTo>
                <a:lnTo>
                  <a:pt x="0" y="4795570"/>
                </a:lnTo>
                <a:lnTo>
                  <a:pt x="11486394" y="4795570"/>
                </a:lnTo>
                <a:lnTo>
                  <a:pt x="1148639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16571114" y="340514"/>
            <a:ext cx="1376371" cy="1376371"/>
          </a:xfrm>
          <a:custGeom>
            <a:avLst/>
            <a:gdLst/>
            <a:ahLst/>
            <a:cxnLst/>
            <a:rect r="r" b="b" t="t" l="l"/>
            <a:pathLst>
              <a:path h="1376371" w="1376371">
                <a:moveTo>
                  <a:pt x="1376372" y="0"/>
                </a:moveTo>
                <a:lnTo>
                  <a:pt x="0" y="0"/>
                </a:lnTo>
                <a:lnTo>
                  <a:pt x="0" y="1376372"/>
                </a:lnTo>
                <a:lnTo>
                  <a:pt x="1376372" y="1376372"/>
                </a:lnTo>
                <a:lnTo>
                  <a:pt x="1376372"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109740" y="3338312"/>
            <a:ext cx="5925670" cy="1885441"/>
          </a:xfrm>
          <a:custGeom>
            <a:avLst/>
            <a:gdLst/>
            <a:ahLst/>
            <a:cxnLst/>
            <a:rect r="r" b="b" t="t" l="l"/>
            <a:pathLst>
              <a:path h="1885441" w="5925670">
                <a:moveTo>
                  <a:pt x="0" y="0"/>
                </a:moveTo>
                <a:lnTo>
                  <a:pt x="5925670" y="0"/>
                </a:lnTo>
                <a:lnTo>
                  <a:pt x="5925670" y="1885441"/>
                </a:lnTo>
                <a:lnTo>
                  <a:pt x="0" y="188544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0887556" y="3307263"/>
            <a:ext cx="6234753" cy="1983785"/>
          </a:xfrm>
          <a:custGeom>
            <a:avLst/>
            <a:gdLst/>
            <a:ahLst/>
            <a:cxnLst/>
            <a:rect r="r" b="b" t="t" l="l"/>
            <a:pathLst>
              <a:path h="1983785" w="6234753">
                <a:moveTo>
                  <a:pt x="0" y="0"/>
                </a:moveTo>
                <a:lnTo>
                  <a:pt x="6234753" y="0"/>
                </a:lnTo>
                <a:lnTo>
                  <a:pt x="6234753" y="1983785"/>
                </a:lnTo>
                <a:lnTo>
                  <a:pt x="0" y="19837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936292" y="5492431"/>
            <a:ext cx="6272566" cy="1995816"/>
          </a:xfrm>
          <a:custGeom>
            <a:avLst/>
            <a:gdLst/>
            <a:ahLst/>
            <a:cxnLst/>
            <a:rect r="r" b="b" t="t" l="l"/>
            <a:pathLst>
              <a:path h="1995816" w="6272566">
                <a:moveTo>
                  <a:pt x="0" y="0"/>
                </a:moveTo>
                <a:lnTo>
                  <a:pt x="6272566" y="0"/>
                </a:lnTo>
                <a:lnTo>
                  <a:pt x="6272566" y="1995816"/>
                </a:lnTo>
                <a:lnTo>
                  <a:pt x="0" y="199581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028700" y="3280844"/>
            <a:ext cx="1208457" cy="1208457"/>
          </a:xfrm>
          <a:custGeom>
            <a:avLst/>
            <a:gdLst/>
            <a:ahLst/>
            <a:cxnLst/>
            <a:rect r="r" b="b" t="t" l="l"/>
            <a:pathLst>
              <a:path h="1208457" w="1208457">
                <a:moveTo>
                  <a:pt x="0" y="0"/>
                </a:moveTo>
                <a:lnTo>
                  <a:pt x="1208457" y="0"/>
                </a:lnTo>
                <a:lnTo>
                  <a:pt x="1208457" y="1208457"/>
                </a:lnTo>
                <a:lnTo>
                  <a:pt x="0" y="1208457"/>
                </a:lnTo>
                <a:lnTo>
                  <a:pt x="0" y="0"/>
                </a:lnTo>
                <a:close/>
              </a:path>
            </a:pathLst>
          </a:custGeom>
          <a:blipFill>
            <a:blip r:embed="rId13"/>
            <a:stretch>
              <a:fillRect l="0" t="0" r="0" b="0"/>
            </a:stretch>
          </a:blipFill>
        </p:spPr>
      </p:sp>
      <p:sp>
        <p:nvSpPr>
          <p:cNvPr name="Freeform 11" id="11"/>
          <p:cNvSpPr/>
          <p:nvPr/>
        </p:nvSpPr>
        <p:spPr>
          <a:xfrm flipH="false" flipV="false" rot="0">
            <a:off x="9873325" y="3200399"/>
            <a:ext cx="1265035" cy="1265035"/>
          </a:xfrm>
          <a:custGeom>
            <a:avLst/>
            <a:gdLst/>
            <a:ahLst/>
            <a:cxnLst/>
            <a:rect r="r" b="b" t="t" l="l"/>
            <a:pathLst>
              <a:path h="1265035" w="1265035">
                <a:moveTo>
                  <a:pt x="0" y="0"/>
                </a:moveTo>
                <a:lnTo>
                  <a:pt x="1265035" y="0"/>
                </a:lnTo>
                <a:lnTo>
                  <a:pt x="1265035" y="1265035"/>
                </a:lnTo>
                <a:lnTo>
                  <a:pt x="0" y="1265035"/>
                </a:lnTo>
                <a:lnTo>
                  <a:pt x="0" y="0"/>
                </a:lnTo>
                <a:close/>
              </a:path>
            </a:pathLst>
          </a:custGeom>
          <a:blipFill>
            <a:blip r:embed="rId14"/>
            <a:stretch>
              <a:fillRect l="0" t="0" r="0" b="0"/>
            </a:stretch>
          </a:blipFill>
        </p:spPr>
      </p:sp>
      <p:sp>
        <p:nvSpPr>
          <p:cNvPr name="Freeform 12" id="12"/>
          <p:cNvSpPr/>
          <p:nvPr/>
        </p:nvSpPr>
        <p:spPr>
          <a:xfrm flipH="false" flipV="false" rot="0">
            <a:off x="1028700" y="5492431"/>
            <a:ext cx="1251507" cy="1280804"/>
          </a:xfrm>
          <a:custGeom>
            <a:avLst/>
            <a:gdLst/>
            <a:ahLst/>
            <a:cxnLst/>
            <a:rect r="r" b="b" t="t" l="l"/>
            <a:pathLst>
              <a:path h="1280804" w="1251507">
                <a:moveTo>
                  <a:pt x="0" y="0"/>
                </a:moveTo>
                <a:lnTo>
                  <a:pt x="1251507" y="0"/>
                </a:lnTo>
                <a:lnTo>
                  <a:pt x="1251507" y="1280804"/>
                </a:lnTo>
                <a:lnTo>
                  <a:pt x="0" y="1280804"/>
                </a:lnTo>
                <a:lnTo>
                  <a:pt x="0" y="0"/>
                </a:lnTo>
                <a:close/>
              </a:path>
            </a:pathLst>
          </a:custGeom>
          <a:blipFill>
            <a:blip r:embed="rId15"/>
            <a:stretch>
              <a:fillRect l="0" t="0" r="-2340" b="0"/>
            </a:stretch>
          </a:blipFill>
        </p:spPr>
      </p:sp>
      <p:sp>
        <p:nvSpPr>
          <p:cNvPr name="Freeform 13" id="13"/>
          <p:cNvSpPr/>
          <p:nvPr/>
        </p:nvSpPr>
        <p:spPr>
          <a:xfrm flipH="false" flipV="false" rot="0">
            <a:off x="10936319" y="5624963"/>
            <a:ext cx="6234753" cy="1983785"/>
          </a:xfrm>
          <a:custGeom>
            <a:avLst/>
            <a:gdLst/>
            <a:ahLst/>
            <a:cxnLst/>
            <a:rect r="r" b="b" t="t" l="l"/>
            <a:pathLst>
              <a:path h="1983785" w="6234753">
                <a:moveTo>
                  <a:pt x="0" y="0"/>
                </a:moveTo>
                <a:lnTo>
                  <a:pt x="6234752" y="0"/>
                </a:lnTo>
                <a:lnTo>
                  <a:pt x="6234752" y="1983785"/>
                </a:lnTo>
                <a:lnTo>
                  <a:pt x="0" y="19837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9873325" y="5492431"/>
            <a:ext cx="1313797" cy="1313797"/>
          </a:xfrm>
          <a:custGeom>
            <a:avLst/>
            <a:gdLst/>
            <a:ahLst/>
            <a:cxnLst/>
            <a:rect r="r" b="b" t="t" l="l"/>
            <a:pathLst>
              <a:path h="1313797" w="1313797">
                <a:moveTo>
                  <a:pt x="0" y="0"/>
                </a:moveTo>
                <a:lnTo>
                  <a:pt x="1313797" y="0"/>
                </a:lnTo>
                <a:lnTo>
                  <a:pt x="1313797" y="1313797"/>
                </a:lnTo>
                <a:lnTo>
                  <a:pt x="0" y="1313797"/>
                </a:lnTo>
                <a:lnTo>
                  <a:pt x="0" y="0"/>
                </a:lnTo>
                <a:close/>
              </a:path>
            </a:pathLst>
          </a:custGeom>
          <a:blipFill>
            <a:blip r:embed="rId16"/>
            <a:stretch>
              <a:fillRect l="0" t="0" r="0" b="0"/>
            </a:stretch>
          </a:blipFill>
        </p:spPr>
      </p:sp>
      <p:sp>
        <p:nvSpPr>
          <p:cNvPr name="TextBox 15" id="15"/>
          <p:cNvSpPr txBox="true"/>
          <p:nvPr/>
        </p:nvSpPr>
        <p:spPr>
          <a:xfrm rot="0">
            <a:off x="1936292" y="3766242"/>
            <a:ext cx="6061593" cy="580390"/>
          </a:xfrm>
          <a:prstGeom prst="rect">
            <a:avLst/>
          </a:prstGeom>
        </p:spPr>
        <p:txBody>
          <a:bodyPr anchor="t" rtlCol="false" tIns="0" lIns="0" bIns="0" rIns="0">
            <a:spAutoFit/>
          </a:bodyPr>
          <a:lstStyle/>
          <a:p>
            <a:pPr algn="ctr">
              <a:lnSpc>
                <a:spcPts val="4759"/>
              </a:lnSpc>
            </a:pPr>
            <a:r>
              <a:rPr lang="en-US" sz="3399">
                <a:solidFill>
                  <a:srgbClr val="000000"/>
                </a:solidFill>
                <a:latin typeface="Roboto Slab"/>
              </a:rPr>
              <a:t>xung quanh có 1 bom</a:t>
            </a:r>
          </a:p>
        </p:txBody>
      </p:sp>
      <p:sp>
        <p:nvSpPr>
          <p:cNvPr name="TextBox 16" id="16"/>
          <p:cNvSpPr txBox="true"/>
          <p:nvPr/>
        </p:nvSpPr>
        <p:spPr>
          <a:xfrm rot="0">
            <a:off x="1685962" y="1074387"/>
            <a:ext cx="14916075"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Potta One"/>
              </a:rPr>
              <a:t>Ý NGHĨA</a:t>
            </a:r>
          </a:p>
        </p:txBody>
      </p:sp>
      <p:sp>
        <p:nvSpPr>
          <p:cNvPr name="TextBox 17" id="17"/>
          <p:cNvSpPr txBox="true"/>
          <p:nvPr/>
        </p:nvSpPr>
        <p:spPr>
          <a:xfrm rot="0">
            <a:off x="10868386" y="3766242"/>
            <a:ext cx="6061593" cy="580390"/>
          </a:xfrm>
          <a:prstGeom prst="rect">
            <a:avLst/>
          </a:prstGeom>
        </p:spPr>
        <p:txBody>
          <a:bodyPr anchor="t" rtlCol="false" tIns="0" lIns="0" bIns="0" rIns="0">
            <a:spAutoFit/>
          </a:bodyPr>
          <a:lstStyle/>
          <a:p>
            <a:pPr algn="ctr">
              <a:lnSpc>
                <a:spcPts val="4759"/>
              </a:lnSpc>
            </a:pPr>
            <a:r>
              <a:rPr lang="en-US" sz="3399">
                <a:solidFill>
                  <a:srgbClr val="000000"/>
                </a:solidFill>
                <a:latin typeface="Roboto Slab"/>
              </a:rPr>
              <a:t>xung quanh có 2 bom</a:t>
            </a:r>
          </a:p>
        </p:txBody>
      </p:sp>
      <p:sp>
        <p:nvSpPr>
          <p:cNvPr name="TextBox 18" id="18"/>
          <p:cNvSpPr txBox="true"/>
          <p:nvPr/>
        </p:nvSpPr>
        <p:spPr>
          <a:xfrm rot="0">
            <a:off x="1977787" y="6066158"/>
            <a:ext cx="6061593" cy="580390"/>
          </a:xfrm>
          <a:prstGeom prst="rect">
            <a:avLst/>
          </a:prstGeom>
        </p:spPr>
        <p:txBody>
          <a:bodyPr anchor="t" rtlCol="false" tIns="0" lIns="0" bIns="0" rIns="0">
            <a:spAutoFit/>
          </a:bodyPr>
          <a:lstStyle/>
          <a:p>
            <a:pPr algn="ctr">
              <a:lnSpc>
                <a:spcPts val="4759"/>
              </a:lnSpc>
            </a:pPr>
            <a:r>
              <a:rPr lang="en-US" sz="3399">
                <a:solidFill>
                  <a:srgbClr val="000000"/>
                </a:solidFill>
                <a:latin typeface="Roboto Slab"/>
              </a:rPr>
              <a:t>xung quanh có 3 bom</a:t>
            </a:r>
          </a:p>
        </p:txBody>
      </p:sp>
      <p:sp>
        <p:nvSpPr>
          <p:cNvPr name="TextBox 19" id="19"/>
          <p:cNvSpPr txBox="true"/>
          <p:nvPr/>
        </p:nvSpPr>
        <p:spPr>
          <a:xfrm rot="0">
            <a:off x="10974136" y="6082655"/>
            <a:ext cx="6061593" cy="580390"/>
          </a:xfrm>
          <a:prstGeom prst="rect">
            <a:avLst/>
          </a:prstGeom>
        </p:spPr>
        <p:txBody>
          <a:bodyPr anchor="t" rtlCol="false" tIns="0" lIns="0" bIns="0" rIns="0">
            <a:spAutoFit/>
          </a:bodyPr>
          <a:lstStyle/>
          <a:p>
            <a:pPr algn="ctr">
              <a:lnSpc>
                <a:spcPts val="4759"/>
              </a:lnSpc>
            </a:pPr>
            <a:r>
              <a:rPr lang="en-US" sz="3399">
                <a:solidFill>
                  <a:srgbClr val="000000"/>
                </a:solidFill>
                <a:latin typeface="Roboto Slab"/>
              </a:rPr>
              <a:t>đánh dấu ô có bom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1516103" y="-2829442"/>
            <a:ext cx="11486393" cy="4795569"/>
          </a:xfrm>
          <a:custGeom>
            <a:avLst/>
            <a:gdLst/>
            <a:ahLst/>
            <a:cxnLst/>
            <a:rect r="r" b="b" t="t" l="l"/>
            <a:pathLst>
              <a:path h="4795569" w="11486393">
                <a:moveTo>
                  <a:pt x="11486394" y="0"/>
                </a:moveTo>
                <a:lnTo>
                  <a:pt x="0" y="0"/>
                </a:lnTo>
                <a:lnTo>
                  <a:pt x="0" y="4795569"/>
                </a:lnTo>
                <a:lnTo>
                  <a:pt x="11486394" y="4795569"/>
                </a:lnTo>
                <a:lnTo>
                  <a:pt x="114863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930921" y="-2277219"/>
            <a:ext cx="5479934" cy="5281286"/>
          </a:xfrm>
          <a:custGeom>
            <a:avLst/>
            <a:gdLst/>
            <a:ahLst/>
            <a:cxnLst/>
            <a:rect r="r" b="b" t="t" l="l"/>
            <a:pathLst>
              <a:path h="5281286" w="5479934">
                <a:moveTo>
                  <a:pt x="5479934" y="5281286"/>
                </a:moveTo>
                <a:lnTo>
                  <a:pt x="0" y="5281286"/>
                </a:lnTo>
                <a:lnTo>
                  <a:pt x="0" y="0"/>
                </a:lnTo>
                <a:lnTo>
                  <a:pt x="5479934" y="0"/>
                </a:lnTo>
                <a:lnTo>
                  <a:pt x="5479934" y="528128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16571114" y="8570114"/>
            <a:ext cx="1376371" cy="1376371"/>
          </a:xfrm>
          <a:custGeom>
            <a:avLst/>
            <a:gdLst/>
            <a:ahLst/>
            <a:cxnLst/>
            <a:rect r="r" b="b" t="t" l="l"/>
            <a:pathLst>
              <a:path h="1376371" w="1376371">
                <a:moveTo>
                  <a:pt x="1376372" y="1376372"/>
                </a:moveTo>
                <a:lnTo>
                  <a:pt x="0" y="1376372"/>
                </a:lnTo>
                <a:lnTo>
                  <a:pt x="0" y="0"/>
                </a:lnTo>
                <a:lnTo>
                  <a:pt x="1376372" y="0"/>
                </a:lnTo>
                <a:lnTo>
                  <a:pt x="1376372" y="137637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411063" y="7834326"/>
            <a:ext cx="5463691" cy="2847949"/>
          </a:xfrm>
          <a:custGeom>
            <a:avLst/>
            <a:gdLst/>
            <a:ahLst/>
            <a:cxnLst/>
            <a:rect r="r" b="b" t="t" l="l"/>
            <a:pathLst>
              <a:path h="2847949" w="5463691">
                <a:moveTo>
                  <a:pt x="5463691" y="0"/>
                </a:moveTo>
                <a:lnTo>
                  <a:pt x="0" y="0"/>
                </a:lnTo>
                <a:lnTo>
                  <a:pt x="0" y="2847948"/>
                </a:lnTo>
                <a:lnTo>
                  <a:pt x="5463691" y="2847948"/>
                </a:lnTo>
                <a:lnTo>
                  <a:pt x="546369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2211242" y="2689021"/>
            <a:ext cx="4016033" cy="5409656"/>
          </a:xfrm>
          <a:custGeom>
            <a:avLst/>
            <a:gdLst/>
            <a:ahLst/>
            <a:cxnLst/>
            <a:rect r="r" b="b" t="t" l="l"/>
            <a:pathLst>
              <a:path h="5409656" w="4016033">
                <a:moveTo>
                  <a:pt x="0" y="0"/>
                </a:moveTo>
                <a:lnTo>
                  <a:pt x="4016033" y="0"/>
                </a:lnTo>
                <a:lnTo>
                  <a:pt x="4016033" y="5409656"/>
                </a:lnTo>
                <a:lnTo>
                  <a:pt x="0" y="5409656"/>
                </a:lnTo>
                <a:lnTo>
                  <a:pt x="0" y="0"/>
                </a:lnTo>
                <a:close/>
              </a:path>
            </a:pathLst>
          </a:custGeom>
          <a:blipFill>
            <a:blip r:embed="rId11"/>
            <a:stretch>
              <a:fillRect l="0" t="0" r="0" b="0"/>
            </a:stretch>
          </a:blipFill>
        </p:spPr>
      </p:sp>
      <p:sp>
        <p:nvSpPr>
          <p:cNvPr name="TextBox 8" id="8"/>
          <p:cNvSpPr txBox="true"/>
          <p:nvPr/>
        </p:nvSpPr>
        <p:spPr>
          <a:xfrm rot="0">
            <a:off x="4078407" y="325934"/>
            <a:ext cx="11326898"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Potta One"/>
              </a:rPr>
              <a:t>CONCURRENCY</a:t>
            </a:r>
          </a:p>
        </p:txBody>
      </p:sp>
      <p:sp>
        <p:nvSpPr>
          <p:cNvPr name="TextBox 9" id="9"/>
          <p:cNvSpPr txBox="true"/>
          <p:nvPr/>
        </p:nvSpPr>
        <p:spPr>
          <a:xfrm rot="0">
            <a:off x="1359870" y="5086350"/>
            <a:ext cx="10300415" cy="2150110"/>
          </a:xfrm>
          <a:prstGeom prst="rect">
            <a:avLst/>
          </a:prstGeom>
        </p:spPr>
        <p:txBody>
          <a:bodyPr anchor="t" rtlCol="false" tIns="0" lIns="0" bIns="0" rIns="0">
            <a:spAutoFit/>
          </a:bodyPr>
          <a:lstStyle/>
          <a:p>
            <a:pPr algn="l">
              <a:lnSpc>
                <a:spcPts val="4339"/>
              </a:lnSpc>
            </a:pPr>
            <a:r>
              <a:rPr lang="en-US" sz="3099">
                <a:solidFill>
                  <a:srgbClr val="000000"/>
                </a:solidFill>
                <a:latin typeface="Roboto Slab Bold"/>
              </a:rPr>
              <a:t>VD:</a:t>
            </a:r>
            <a:r>
              <a:rPr lang="en-US" sz="3099">
                <a:solidFill>
                  <a:srgbClr val="000000"/>
                </a:solidFill>
                <a:latin typeface="Roboto Slab"/>
              </a:rPr>
              <a:t> Khi bạn nhấp chuột để mở ô hoặc đánh dấu ô, trò chơi có thể xử lý các hành động này mà không cần phải đợi một hành động hoàn tất trước khi bắt đầu hành động khác</a:t>
            </a:r>
          </a:p>
        </p:txBody>
      </p:sp>
      <p:sp>
        <p:nvSpPr>
          <p:cNvPr name="TextBox 10" id="10"/>
          <p:cNvSpPr txBox="true"/>
          <p:nvPr/>
        </p:nvSpPr>
        <p:spPr>
          <a:xfrm rot="0">
            <a:off x="1359870" y="3239805"/>
            <a:ext cx="10047377" cy="1581150"/>
          </a:xfrm>
          <a:prstGeom prst="rect">
            <a:avLst/>
          </a:prstGeom>
        </p:spPr>
        <p:txBody>
          <a:bodyPr anchor="t" rtlCol="false" tIns="0" lIns="0" bIns="0" rIns="0">
            <a:spAutoFit/>
          </a:bodyPr>
          <a:lstStyle/>
          <a:p>
            <a:pPr algn="l">
              <a:lnSpc>
                <a:spcPts val="4200"/>
              </a:lnSpc>
            </a:pPr>
            <a:r>
              <a:rPr lang="en-US" sz="3000">
                <a:solidFill>
                  <a:srgbClr val="000000"/>
                </a:solidFill>
                <a:latin typeface="Roboto Slab"/>
              </a:rPr>
              <a:t>Xử lý concurrency (đồng thời) nghĩa là có khả năng giải quyết nhiều công việc một lúc, và những công việc đó ko nhất thiết phải xảy ra tại cùng một thời điểm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1516103" y="-2829442"/>
            <a:ext cx="11486393" cy="4795569"/>
          </a:xfrm>
          <a:custGeom>
            <a:avLst/>
            <a:gdLst/>
            <a:ahLst/>
            <a:cxnLst/>
            <a:rect r="r" b="b" t="t" l="l"/>
            <a:pathLst>
              <a:path h="4795569" w="11486393">
                <a:moveTo>
                  <a:pt x="11486394" y="0"/>
                </a:moveTo>
                <a:lnTo>
                  <a:pt x="0" y="0"/>
                </a:lnTo>
                <a:lnTo>
                  <a:pt x="0" y="4795569"/>
                </a:lnTo>
                <a:lnTo>
                  <a:pt x="11486394" y="4795569"/>
                </a:lnTo>
                <a:lnTo>
                  <a:pt x="1148639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930921" y="-2277219"/>
            <a:ext cx="5479934" cy="5281286"/>
          </a:xfrm>
          <a:custGeom>
            <a:avLst/>
            <a:gdLst/>
            <a:ahLst/>
            <a:cxnLst/>
            <a:rect r="r" b="b" t="t" l="l"/>
            <a:pathLst>
              <a:path h="5281286" w="5479934">
                <a:moveTo>
                  <a:pt x="5479934" y="5281286"/>
                </a:moveTo>
                <a:lnTo>
                  <a:pt x="0" y="5281286"/>
                </a:lnTo>
                <a:lnTo>
                  <a:pt x="0" y="0"/>
                </a:lnTo>
                <a:lnTo>
                  <a:pt x="5479934" y="0"/>
                </a:lnTo>
                <a:lnTo>
                  <a:pt x="5479934" y="5281286"/>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16571114" y="8570114"/>
            <a:ext cx="1376371" cy="1376371"/>
          </a:xfrm>
          <a:custGeom>
            <a:avLst/>
            <a:gdLst/>
            <a:ahLst/>
            <a:cxnLst/>
            <a:rect r="r" b="b" t="t" l="l"/>
            <a:pathLst>
              <a:path h="1376371" w="1376371">
                <a:moveTo>
                  <a:pt x="1376372" y="1376372"/>
                </a:moveTo>
                <a:lnTo>
                  <a:pt x="0" y="1376372"/>
                </a:lnTo>
                <a:lnTo>
                  <a:pt x="0" y="0"/>
                </a:lnTo>
                <a:lnTo>
                  <a:pt x="1376372" y="0"/>
                </a:lnTo>
                <a:lnTo>
                  <a:pt x="1376372" y="1376372"/>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false" rot="0">
            <a:off x="-411063" y="7834326"/>
            <a:ext cx="5463691" cy="2847949"/>
          </a:xfrm>
          <a:custGeom>
            <a:avLst/>
            <a:gdLst/>
            <a:ahLst/>
            <a:cxnLst/>
            <a:rect r="r" b="b" t="t" l="l"/>
            <a:pathLst>
              <a:path h="2847949" w="5463691">
                <a:moveTo>
                  <a:pt x="5463691" y="0"/>
                </a:moveTo>
                <a:lnTo>
                  <a:pt x="0" y="0"/>
                </a:lnTo>
                <a:lnTo>
                  <a:pt x="0" y="2847948"/>
                </a:lnTo>
                <a:lnTo>
                  <a:pt x="5463691" y="2847948"/>
                </a:lnTo>
                <a:lnTo>
                  <a:pt x="546369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1173796" y="2641065"/>
            <a:ext cx="5397319" cy="5412270"/>
          </a:xfrm>
          <a:custGeom>
            <a:avLst/>
            <a:gdLst/>
            <a:ahLst/>
            <a:cxnLst/>
            <a:rect r="r" b="b" t="t" l="l"/>
            <a:pathLst>
              <a:path h="5412270" w="5397319">
                <a:moveTo>
                  <a:pt x="0" y="0"/>
                </a:moveTo>
                <a:lnTo>
                  <a:pt x="5397318" y="0"/>
                </a:lnTo>
                <a:lnTo>
                  <a:pt x="5397318" y="5412270"/>
                </a:lnTo>
                <a:lnTo>
                  <a:pt x="0" y="5412270"/>
                </a:lnTo>
                <a:lnTo>
                  <a:pt x="0" y="0"/>
                </a:lnTo>
                <a:close/>
              </a:path>
            </a:pathLst>
          </a:custGeom>
          <a:blipFill>
            <a:blip r:embed="rId11"/>
            <a:stretch>
              <a:fillRect l="0" t="0" r="0" b="0"/>
            </a:stretch>
          </a:blipFill>
        </p:spPr>
      </p:sp>
      <p:sp>
        <p:nvSpPr>
          <p:cNvPr name="TextBox 8" id="8"/>
          <p:cNvSpPr txBox="true"/>
          <p:nvPr/>
        </p:nvSpPr>
        <p:spPr>
          <a:xfrm rot="0">
            <a:off x="4055948" y="257976"/>
            <a:ext cx="11326898" cy="1708151"/>
          </a:xfrm>
          <a:prstGeom prst="rect">
            <a:avLst/>
          </a:prstGeom>
        </p:spPr>
        <p:txBody>
          <a:bodyPr anchor="t" rtlCol="false" tIns="0" lIns="0" bIns="0" rIns="0">
            <a:spAutoFit/>
          </a:bodyPr>
          <a:lstStyle/>
          <a:p>
            <a:pPr algn="ctr">
              <a:lnSpc>
                <a:spcPts val="13999"/>
              </a:lnSpc>
            </a:pPr>
            <a:r>
              <a:rPr lang="en-US" sz="9999">
                <a:solidFill>
                  <a:srgbClr val="000000"/>
                </a:solidFill>
                <a:latin typeface="Potta One"/>
              </a:rPr>
              <a:t>PARALLELISM</a:t>
            </a:r>
          </a:p>
        </p:txBody>
      </p:sp>
      <p:sp>
        <p:nvSpPr>
          <p:cNvPr name="TextBox 9" id="9"/>
          <p:cNvSpPr txBox="true"/>
          <p:nvPr/>
        </p:nvSpPr>
        <p:spPr>
          <a:xfrm rot="0">
            <a:off x="1809046" y="5202653"/>
            <a:ext cx="8252104" cy="2693035"/>
          </a:xfrm>
          <a:prstGeom prst="rect">
            <a:avLst/>
          </a:prstGeom>
        </p:spPr>
        <p:txBody>
          <a:bodyPr anchor="t" rtlCol="false" tIns="0" lIns="0" bIns="0" rIns="0">
            <a:spAutoFit/>
          </a:bodyPr>
          <a:lstStyle/>
          <a:p>
            <a:pPr algn="l">
              <a:lnSpc>
                <a:spcPts val="4339"/>
              </a:lnSpc>
            </a:pPr>
            <a:r>
              <a:rPr lang="en-US" sz="3099">
                <a:solidFill>
                  <a:srgbClr val="000000"/>
                </a:solidFill>
                <a:latin typeface="Roboto Slab Bold"/>
              </a:rPr>
              <a:t>VD:</a:t>
            </a:r>
            <a:r>
              <a:rPr lang="en-US" sz="3099">
                <a:solidFill>
                  <a:srgbClr val="000000"/>
                </a:solidFill>
                <a:latin typeface="Roboto Slab"/>
              </a:rPr>
              <a:t> Nếu trò chơi sử dụng các thuật toán để tự động xác định các ô an toàn hoặc tính toán các xác suất của ô có mìn, nó có thể chia các nhiệm vụ này ra và xử lý chúng trên nhiều lõi xử lý của CPU để tăng tốc độ.</a:t>
            </a:r>
          </a:p>
        </p:txBody>
      </p:sp>
      <p:sp>
        <p:nvSpPr>
          <p:cNvPr name="TextBox 10" id="10"/>
          <p:cNvSpPr txBox="true"/>
          <p:nvPr/>
        </p:nvSpPr>
        <p:spPr>
          <a:xfrm rot="0">
            <a:off x="1910406" y="3284488"/>
            <a:ext cx="8049384" cy="1581150"/>
          </a:xfrm>
          <a:prstGeom prst="rect">
            <a:avLst/>
          </a:prstGeom>
        </p:spPr>
        <p:txBody>
          <a:bodyPr anchor="t" rtlCol="false" tIns="0" lIns="0" bIns="0" rIns="0">
            <a:spAutoFit/>
          </a:bodyPr>
          <a:lstStyle/>
          <a:p>
            <a:pPr algn="l">
              <a:lnSpc>
                <a:spcPts val="4200"/>
              </a:lnSpc>
            </a:pPr>
            <a:r>
              <a:rPr lang="en-US" sz="3000">
                <a:solidFill>
                  <a:srgbClr val="000000"/>
                </a:solidFill>
                <a:latin typeface="Roboto Slab"/>
              </a:rPr>
              <a:t>Parallelism (song song) nghĩa là có khả năng xử lý nhiều công việc tại cùng một thời điểm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DAGD_lNeC4g</dc:identifier>
  <dcterms:modified xsi:type="dcterms:W3CDTF">2011-08-01T06:04:30Z</dcterms:modified>
  <cp:revision>1</cp:revision>
  <dc:title>MINESWEEPER</dc:title>
</cp:coreProperties>
</file>